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73" r:id="rId2"/>
    <p:sldId id="267" r:id="rId3"/>
    <p:sldId id="268" r:id="rId4"/>
    <p:sldId id="269" r:id="rId5"/>
    <p:sldId id="271" r:id="rId6"/>
    <p:sldId id="274" r:id="rId7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80"/>
    <p:restoredTop sz="94712"/>
  </p:normalViewPr>
  <p:slideViewPr>
    <p:cSldViewPr>
      <p:cViewPr varScale="1">
        <p:scale>
          <a:sx n="102" d="100"/>
          <a:sy n="102" d="100"/>
        </p:scale>
        <p:origin x="3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7A954-7B70-8F48-B2EF-FEDA80608559}" type="datetimeFigureOut">
              <a:rPr lang="en-US" smtClean="0"/>
              <a:t>7/9/15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DE11F-4370-0946-8FF6-CBBD249AF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66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01517" y="1535151"/>
            <a:ext cx="5146947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x-none" dirty="0" smtClean="0"/>
              <a:t>TÍTULO DEL PROYECTO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1517" y="4323722"/>
            <a:ext cx="5146947" cy="3259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x-none" dirty="0" err="1" smtClean="0"/>
              <a:t>SubtÍtulo</a:t>
            </a:r>
            <a:r>
              <a:rPr lang="x-none" dirty="0" smtClean="0"/>
              <a:t> (opcional)</a:t>
            </a:r>
            <a:endParaRPr lang="en-US" dirty="0"/>
          </a:p>
        </p:txBody>
      </p:sp>
      <p:cxnSp>
        <p:nvCxnSpPr>
          <p:cNvPr id="7" name="Conector recto 6"/>
          <p:cNvCxnSpPr/>
          <p:nvPr/>
        </p:nvCxnSpPr>
        <p:spPr>
          <a:xfrm>
            <a:off x="3355958" y="1510751"/>
            <a:ext cx="0" cy="2412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 Box 8"/>
          <p:cNvSpPr txBox="1">
            <a:spLocks noChangeAspect="1" noChangeArrowheads="1"/>
          </p:cNvSpPr>
          <p:nvPr/>
        </p:nvSpPr>
        <p:spPr bwMode="auto">
          <a:xfrm>
            <a:off x="4337326" y="5029820"/>
            <a:ext cx="367532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s-CL" sz="3200" b="1" dirty="0" smtClean="0">
                <a:solidFill>
                  <a:schemeClr val="tx2"/>
                </a:solidFill>
                <a:latin typeface="Calibri" pitchFamily="34" charset="0"/>
              </a:rPr>
              <a:t>Vinson Consulting</a:t>
            </a:r>
            <a:endParaRPr lang="es-CL" sz="32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0" hasCustomPrompt="1"/>
          </p:nvPr>
        </p:nvSpPr>
        <p:spPr>
          <a:xfrm>
            <a:off x="4878795" y="6033888"/>
            <a:ext cx="2592387" cy="2880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x-none" dirty="0" smtClean="0"/>
              <a:t>DIA de MES del AÑO</a:t>
            </a:r>
            <a:endParaRPr lang="es-ES" dirty="0"/>
          </a:p>
        </p:txBody>
      </p:sp>
      <p:sp>
        <p:nvSpPr>
          <p:cNvPr id="6" name="Marcador de posición de imagen 5"/>
          <p:cNvSpPr>
            <a:spLocks noGrp="1"/>
          </p:cNvSpPr>
          <p:nvPr>
            <p:ph type="pic" sz="quarter" idx="11" hasCustomPrompt="1"/>
          </p:nvPr>
        </p:nvSpPr>
        <p:spPr>
          <a:xfrm>
            <a:off x="323527" y="1535151"/>
            <a:ext cx="2735585" cy="23876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/>
            </a:lvl1pPr>
          </a:lstStyle>
          <a:p>
            <a:r>
              <a:rPr lang="x-none" dirty="0" smtClean="0"/>
              <a:t>LOGO CLIENTE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605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43" y="908719"/>
            <a:ext cx="8602114" cy="553712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0" y="674204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8388424" cy="674204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x-none" dirty="0" smtClean="0"/>
              <a:t>TÍTULO CON MAYUSCULAS</a:t>
            </a:r>
            <a:br>
              <a:rPr lang="x-none" dirty="0" smtClean="0"/>
            </a:br>
            <a:r>
              <a:rPr lang="x-none" dirty="0" smtClean="0"/>
              <a:t>Subtítulo con minúsculas (opcional)</a:t>
            </a:r>
            <a:endParaRPr lang="es-ES" dirty="0"/>
          </a:p>
        </p:txBody>
      </p:sp>
      <p:sp>
        <p:nvSpPr>
          <p:cNvPr id="22" name="Marcador de texto 21"/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6453809"/>
            <a:ext cx="695739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15" hasCustomPrompt="1"/>
          </p:nvPr>
        </p:nvSpPr>
        <p:spPr>
          <a:xfrm>
            <a:off x="8388350" y="0"/>
            <a:ext cx="749300" cy="6662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x-none" dirty="0" smtClean="0"/>
              <a:t>Logo cliente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5C37F0-83FB-4B61-8BD3-58D0836746ED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288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sin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74204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5C37F0-83FB-4B61-8BD3-58D0836746ED}" type="slidenum">
              <a:rPr lang="es-CL" smtClean="0"/>
              <a:t>‹#›</a:t>
            </a:fld>
            <a:endParaRPr lang="es-CL"/>
          </a:p>
        </p:txBody>
      </p:sp>
      <p:sp>
        <p:nvSpPr>
          <p:cNvPr id="8" name="Marcador de texto 21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6453809"/>
            <a:ext cx="695739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  <p:sp>
        <p:nvSpPr>
          <p:cNvPr id="7" name="Título 1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8388424" cy="674204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x-none" dirty="0" smtClean="0"/>
              <a:t>TÍTULO CON MAYUSCULAS</a:t>
            </a:r>
            <a:br>
              <a:rPr lang="x-none" dirty="0" smtClean="0"/>
            </a:br>
            <a:r>
              <a:rPr lang="x-none" dirty="0" smtClean="0"/>
              <a:t>Subtítulo con minúsculas (opcional)</a:t>
            </a:r>
            <a:endParaRPr lang="es-ES" dirty="0"/>
          </a:p>
        </p:txBody>
      </p:sp>
      <p:sp>
        <p:nvSpPr>
          <p:cNvPr id="9" name="Marcador de posición de imagen 3"/>
          <p:cNvSpPr>
            <a:spLocks noGrp="1"/>
          </p:cNvSpPr>
          <p:nvPr>
            <p:ph type="pic" sz="quarter" idx="15" hasCustomPrompt="1"/>
          </p:nvPr>
        </p:nvSpPr>
        <p:spPr>
          <a:xfrm>
            <a:off x="8388350" y="0"/>
            <a:ext cx="749300" cy="66623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x-none" dirty="0" smtClean="0"/>
              <a:t>Logo cliente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8580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C37F0-83FB-4B61-8BD3-58D0836746ED}" type="slidenum">
              <a:rPr lang="es-CL" smtClean="0"/>
              <a:t>‹#›</a:t>
            </a:fld>
            <a:endParaRPr lang="es-CL"/>
          </a:p>
        </p:txBody>
      </p:sp>
      <p:sp>
        <p:nvSpPr>
          <p:cNvPr id="5" name="Marcador de texto 21"/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6453809"/>
            <a:ext cx="695739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</p:spTree>
    <p:extLst>
      <p:ext uri="{BB962C8B-B14F-4D97-AF65-F5344CB8AC3E}">
        <p14:creationId xmlns:p14="http://schemas.microsoft.com/office/powerpoint/2010/main" val="2621565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sin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74204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texto 21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6453809"/>
            <a:ext cx="695739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  <p:sp>
        <p:nvSpPr>
          <p:cNvPr id="7" name="Título 1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674204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x-none" dirty="0" smtClean="0"/>
              <a:t>TÍTULO CON MAYUSCULAS</a:t>
            </a:r>
            <a:br>
              <a:rPr lang="x-none" dirty="0" smtClean="0"/>
            </a:br>
            <a:r>
              <a:rPr lang="x-none" dirty="0" smtClean="0"/>
              <a:t>Subtítulo con minúsculas (opcional)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85804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637925C7-3330-CA4E-97A2-0F098BF0F26F}" type="datetimeFigureOut">
              <a:rPr lang="en-US" smtClean="0"/>
              <a:t>7/9/15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E86B6-E692-4643-8AE4-57873DD9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4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sin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74204"/>
            <a:ext cx="914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5CBC9C-FA42-430C-93A8-8D02970161E1}" type="slidenum">
              <a:rPr lang="es-ES" smtClean="0">
                <a:solidFill>
                  <a:srgbClr val="17365D"/>
                </a:solidFill>
              </a:rPr>
              <a:pPr/>
              <a:t>‹#›</a:t>
            </a:fld>
            <a:endParaRPr lang="es-ES">
              <a:solidFill>
                <a:srgbClr val="17365D"/>
              </a:solidFill>
            </a:endParaRPr>
          </a:p>
        </p:txBody>
      </p:sp>
      <p:sp>
        <p:nvSpPr>
          <p:cNvPr id="8" name="Marcador de texto 21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6453811"/>
            <a:ext cx="695739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  <p:sp>
        <p:nvSpPr>
          <p:cNvPr id="7" name="Título 1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8388424" cy="674204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x-none" dirty="0" smtClean="0"/>
              <a:t>TÍTULO CON MAYUSCULAS</a:t>
            </a:r>
            <a:br>
              <a:rPr lang="x-none" dirty="0" smtClean="0"/>
            </a:br>
            <a:r>
              <a:rPr lang="x-none" dirty="0" smtClean="0"/>
              <a:t>Subtítulo con minúsculas (opcional)</a:t>
            </a:r>
            <a:endParaRPr lang="es-ES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988" y="172279"/>
            <a:ext cx="757012" cy="26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331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6453809"/>
            <a:ext cx="9144000" cy="4041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ítulo 7"/>
          <p:cNvSpPr>
            <a:spLocks noGrp="1"/>
          </p:cNvSpPr>
          <p:nvPr>
            <p:ph type="title"/>
          </p:nvPr>
        </p:nvSpPr>
        <p:spPr>
          <a:xfrm>
            <a:off x="0" y="0"/>
            <a:ext cx="8388424" cy="682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143802" y="6453810"/>
            <a:ext cx="1649811" cy="4041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r>
              <a:rPr lang="x-none" sz="1400" b="0" dirty="0" smtClean="0">
                <a:solidFill>
                  <a:schemeClr val="tx2"/>
                </a:solidFill>
              </a:rPr>
              <a:t>Vinson</a:t>
            </a:r>
            <a:r>
              <a:rPr lang="x-none" sz="1400" b="0" baseline="0" dirty="0" smtClean="0">
                <a:solidFill>
                  <a:schemeClr val="tx2"/>
                </a:solidFill>
              </a:rPr>
              <a:t> Consulting |</a:t>
            </a:r>
            <a:endParaRPr lang="es-ES" sz="1400" b="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453809"/>
            <a:ext cx="450599" cy="404191"/>
          </a:xfrm>
          <a:prstGeom prst="rect">
            <a:avLst/>
          </a:prstGeom>
        </p:spPr>
        <p:txBody>
          <a:bodyPr vert="horz" lIns="36000" tIns="45720" rIns="0" bIns="45720" rtlCol="0" anchor="ctr"/>
          <a:lstStyle>
            <a:lvl1pPr algn="l">
              <a:defRPr sz="1400" b="0">
                <a:solidFill>
                  <a:schemeClr val="tx2"/>
                </a:solidFill>
              </a:defRPr>
            </a:lvl1pPr>
          </a:lstStyle>
          <a:p>
            <a:fld id="{0A5C37F0-83FB-4B61-8BD3-58D0836746ED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959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7" r:id="rId5"/>
    <p:sldLayoutId id="2147483668" r:id="rId6"/>
    <p:sldLayoutId id="2147483669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1"/>
            <a:ext cx="8378456" cy="674204"/>
          </a:xfrm>
        </p:spPr>
        <p:txBody>
          <a:bodyPr rIns="0">
            <a:noAutofit/>
          </a:bodyPr>
          <a:lstStyle/>
          <a:p>
            <a:r>
              <a:rPr lang="es-ES_tradnl" u="sng" dirty="0" smtClean="0"/>
              <a:t>GANTT PROYECTO UNICA</a:t>
            </a:r>
            <a:endParaRPr lang="es-ES" b="0" u="sng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5CBC9C-FA42-430C-93A8-8D02970161E1}" type="slidenum">
              <a:rPr lang="es-ES" smtClean="0">
                <a:solidFill>
                  <a:srgbClr val="17365D"/>
                </a:solidFill>
              </a:rPr>
              <a:pPr/>
              <a:t>1</a:t>
            </a:fld>
            <a:endParaRPr lang="es-ES">
              <a:solidFill>
                <a:srgbClr val="17365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85099" y="266146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smtClean="0"/>
          </a:p>
        </p:txBody>
      </p:sp>
      <p:graphicFrame>
        <p:nvGraphicFramePr>
          <p:cNvPr id="11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322197"/>
              </p:ext>
            </p:extLst>
          </p:nvPr>
        </p:nvGraphicFramePr>
        <p:xfrm>
          <a:off x="409250" y="1063750"/>
          <a:ext cx="8277549" cy="4813521"/>
        </p:xfrm>
        <a:graphic>
          <a:graphicData uri="http://schemas.openxmlformats.org/drawingml/2006/table">
            <a:tbl>
              <a:tblPr/>
              <a:tblGrid>
                <a:gridCol w="4938337"/>
                <a:gridCol w="834803"/>
                <a:gridCol w="834803"/>
                <a:gridCol w="834803"/>
                <a:gridCol w="834803"/>
              </a:tblGrid>
              <a:tr h="272452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Poryecto Unica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Duración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Inicio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Fin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Proyecto</a:t>
                      </a:r>
                    </a:p>
                  </a:txBody>
                  <a:tcPr marL="127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188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09-02-15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28-10-15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PRECONDICIONES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09-02-15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Kickoff Técnico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ASSESSMENT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23-02-15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16-03-15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CAR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86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15-05-15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Instalación y Configuración IBM Campaign</a:t>
                      </a: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86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15-05-15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Descubrimiento (Documento Macro de Campañas)</a:t>
                      </a: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23-07-15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 Campaign</a:t>
                      </a: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05-06-15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Diseño - CAR</a:t>
                      </a:r>
                    </a:p>
                  </a:txBody>
                  <a:tcPr marL="2286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47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05-06-15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Configuracion - CAR</a:t>
                      </a:r>
                    </a:p>
                  </a:txBody>
                  <a:tcPr marL="2286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02-09-15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Pruebas - CAR</a:t>
                      </a:r>
                    </a:p>
                  </a:txBody>
                  <a:tcPr marL="2286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08-09-15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Despliegue - CAR</a:t>
                      </a:r>
                    </a:p>
                  </a:txBody>
                  <a:tcPr marL="2286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09-09-15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IBM Silverpop - Configuracion CAR</a:t>
                      </a:r>
                    </a:p>
                  </a:txBody>
                  <a:tcPr marL="2286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23-07-15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ECOM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23-07-15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08-10-15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</a:tr>
              <a:tr h="232930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IBM 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Silver</a:t>
                      </a:r>
                      <a:r>
                        <a:rPr lang="es-ES" sz="1100" b="0" i="0" u="none" strike="noStrike" kern="12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p</a:t>
                      </a:r>
                      <a:r>
                        <a:rPr lang="es-E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s-E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Configuraci</a:t>
                      </a:r>
                      <a:r>
                        <a:rPr lang="es-ES_tradnl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ó</a:t>
                      </a:r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 </a:t>
                      </a:r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E-Commerce</a:t>
                      </a: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23-07-15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08-09-15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8F6"/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IBM Digital </a:t>
                      </a:r>
                      <a:r>
                        <a:rPr lang="es-ES" sz="1100" b="0" i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Analytics</a:t>
                      </a:r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s-ES" sz="1100" b="0" i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Tagueo</a:t>
                      </a:r>
                      <a:endParaRPr lang="es-ES" sz="11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24%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01-08-15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19-08-15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Precision</a:t>
                      </a:r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 Marketing IBM </a:t>
                      </a:r>
                      <a:r>
                        <a:rPr lang="es-ES" sz="1100" b="0" i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WebSphere</a:t>
                      </a:r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 Commerce - </a:t>
                      </a:r>
                      <a:r>
                        <a:rPr lang="es-ES" sz="1100" b="0" i="0" u="none" strike="noStrike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Configuración</a:t>
                      </a:r>
                      <a:endParaRPr lang="es-ES" sz="11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20-08-15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09-09-15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38395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E-Commerce </a:t>
                      </a:r>
                      <a:r>
                        <a:rPr lang="es-ES" sz="1100" b="0" i="0" u="none" strike="noStrike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Campaign</a:t>
                      </a:r>
                      <a:endParaRPr lang="es-ES" sz="1100" b="0" i="0" u="none" strike="noStrike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1524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10-09-15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Calibri" charset="0"/>
                        </a:rPr>
                        <a:t>08-10-15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55424">
                <a:tc>
                  <a:txBody>
                    <a:bodyPr/>
                    <a:lstStyle/>
                    <a:p>
                      <a:pPr algn="l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ACOMPAÑAMIENTO</a:t>
                      </a:r>
                    </a:p>
                  </a:txBody>
                  <a:tcPr marL="76200" marR="12700" marT="127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0%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14-09-15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28-10-15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9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7"/>
          </p:nvPr>
        </p:nvSpPr>
        <p:spPr>
          <a:xfrm>
            <a:off x="8686800" y="6481193"/>
            <a:ext cx="450599" cy="404191"/>
          </a:xfrm>
        </p:spPr>
        <p:txBody>
          <a:bodyPr/>
          <a:lstStyle/>
          <a:p>
            <a:fld id="{132FADFE-3B8F-471C-ABF0-DBC7717ECBBC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8"/>
          </p:nvPr>
        </p:nvSpPr>
        <p:spPr>
          <a:xfrm>
            <a:off x="-1" y="6481193"/>
            <a:ext cx="6957391" cy="404191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CRM</a:t>
            </a:r>
            <a:endParaRPr lang="es-ES" dirty="0"/>
          </a:p>
        </p:txBody>
      </p:sp>
      <p:sp>
        <p:nvSpPr>
          <p:cNvPr id="50" name="Rectángulo 49"/>
          <p:cNvSpPr/>
          <p:nvPr/>
        </p:nvSpPr>
        <p:spPr>
          <a:xfrm>
            <a:off x="3017064" y="734806"/>
            <a:ext cx="5976000" cy="270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x-none" sz="1600" b="1" dirty="0" smtClean="0">
                <a:solidFill>
                  <a:schemeClr val="bg1"/>
                </a:solidFill>
              </a:rPr>
              <a:t>Indicadores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51" name="Rectángulo 50"/>
          <p:cNvSpPr/>
          <p:nvPr/>
        </p:nvSpPr>
        <p:spPr>
          <a:xfrm>
            <a:off x="3017064" y="1005592"/>
            <a:ext cx="5976000" cy="15093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096265" y="1049021"/>
            <a:ext cx="3851999" cy="2243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x-none" sz="1400" dirty="0" smtClean="0"/>
              <a:t>Indicador</a:t>
            </a:r>
            <a:endParaRPr lang="es-ES" sz="1400" dirty="0" smtClean="0"/>
          </a:p>
        </p:txBody>
      </p:sp>
      <p:cxnSp>
        <p:nvCxnSpPr>
          <p:cNvPr id="53" name="Conector recto 52"/>
          <p:cNvCxnSpPr/>
          <p:nvPr/>
        </p:nvCxnSpPr>
        <p:spPr>
          <a:xfrm>
            <a:off x="3074376" y="1285581"/>
            <a:ext cx="230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uadroTexto 53"/>
          <p:cNvSpPr txBox="1"/>
          <p:nvPr/>
        </p:nvSpPr>
        <p:spPr>
          <a:xfrm>
            <a:off x="3096264" y="1318944"/>
            <a:ext cx="2297804" cy="11739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400" dirty="0" smtClean="0"/>
              <a:t>Engagement (Open Rate)</a:t>
            </a:r>
          </a:p>
          <a:p>
            <a:endParaRPr lang="es-CL" sz="1400" dirty="0" smtClean="0"/>
          </a:p>
          <a:p>
            <a:r>
              <a:rPr lang="es-CL" sz="1400" dirty="0" smtClean="0"/>
              <a:t>Venta / Contactos Totales</a:t>
            </a:r>
          </a:p>
          <a:p>
            <a:endParaRPr lang="es-CL" sz="1400" dirty="0"/>
          </a:p>
          <a:p>
            <a:r>
              <a:rPr lang="es-CL" sz="1400" dirty="0" smtClean="0"/>
              <a:t>Envíos Segmentos Específicos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5834436" y="1049021"/>
            <a:ext cx="613988" cy="2243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x-none" sz="1400" dirty="0" smtClean="0"/>
              <a:t>Inicial</a:t>
            </a:r>
            <a:r>
              <a:rPr lang="es-ES_tradnl" sz="1400" dirty="0" smtClean="0"/>
              <a:t> (Enero)</a:t>
            </a:r>
            <a:endParaRPr lang="es-ES" sz="1400" dirty="0" smtClean="0"/>
          </a:p>
        </p:txBody>
      </p:sp>
      <p:sp>
        <p:nvSpPr>
          <p:cNvPr id="60" name="CuadroTexto 59"/>
          <p:cNvSpPr txBox="1"/>
          <p:nvPr/>
        </p:nvSpPr>
        <p:spPr>
          <a:xfrm>
            <a:off x="5518396" y="1366988"/>
            <a:ext cx="1198316" cy="1125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400" dirty="0" smtClean="0"/>
              <a:t>15.8%</a:t>
            </a:r>
          </a:p>
          <a:p>
            <a:pPr algn="ctr"/>
            <a:endParaRPr lang="es-CL" sz="1400" dirty="0"/>
          </a:p>
          <a:p>
            <a:pPr algn="ctr"/>
            <a:r>
              <a:rPr lang="es-CL" sz="1400" dirty="0" smtClean="0"/>
              <a:t>12 Pesos</a:t>
            </a:r>
          </a:p>
          <a:p>
            <a:pPr algn="ctr"/>
            <a:endParaRPr lang="es-CL" sz="1400" dirty="0"/>
          </a:p>
          <a:p>
            <a:pPr algn="ctr"/>
            <a:r>
              <a:rPr lang="es-CL" sz="1400" dirty="0" smtClean="0"/>
              <a:t>50 Mil</a:t>
            </a:r>
            <a:endParaRPr lang="x-none" sz="1400" dirty="0" smtClean="0"/>
          </a:p>
        </p:txBody>
      </p:sp>
      <p:sp>
        <p:nvSpPr>
          <p:cNvPr id="62" name="CuadroTexto 61"/>
          <p:cNvSpPr txBox="1"/>
          <p:nvPr/>
        </p:nvSpPr>
        <p:spPr>
          <a:xfrm>
            <a:off x="6902962" y="1061491"/>
            <a:ext cx="675387" cy="2243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s-ES" sz="1400" dirty="0" smtClean="0"/>
              <a:t>Hoy (Junio)</a:t>
            </a:r>
          </a:p>
        </p:txBody>
      </p:sp>
      <p:sp>
        <p:nvSpPr>
          <p:cNvPr id="65" name="CuadroTexto 64"/>
          <p:cNvSpPr txBox="1"/>
          <p:nvPr/>
        </p:nvSpPr>
        <p:spPr>
          <a:xfrm>
            <a:off x="8061041" y="1051902"/>
            <a:ext cx="613988" cy="22436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x-none" sz="1400" dirty="0" smtClean="0"/>
              <a:t>Meta</a:t>
            </a:r>
            <a:r>
              <a:rPr lang="es-CL" sz="1400" dirty="0" smtClean="0"/>
              <a:t> (Dic)</a:t>
            </a:r>
            <a:endParaRPr lang="es-ES" sz="1400" dirty="0" smtClean="0"/>
          </a:p>
        </p:txBody>
      </p:sp>
      <p:sp>
        <p:nvSpPr>
          <p:cNvPr id="70" name="Elipse 69"/>
          <p:cNvSpPr/>
          <p:nvPr/>
        </p:nvSpPr>
        <p:spPr>
          <a:xfrm>
            <a:off x="8501090" y="133569"/>
            <a:ext cx="438097" cy="420915"/>
          </a:xfrm>
          <a:prstGeom prst="ellipse">
            <a:avLst/>
          </a:prstGeom>
          <a:solidFill>
            <a:srgbClr val="008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2" name="Conector recto 81"/>
          <p:cNvCxnSpPr/>
          <p:nvPr/>
        </p:nvCxnSpPr>
        <p:spPr>
          <a:xfrm>
            <a:off x="5652352" y="1285581"/>
            <a:ext cx="97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6741964" y="1285581"/>
            <a:ext cx="97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>
            <a:off x="7866760" y="1285581"/>
            <a:ext cx="97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uadroTexto 59"/>
          <p:cNvSpPr txBox="1"/>
          <p:nvPr/>
        </p:nvSpPr>
        <p:spPr>
          <a:xfrm>
            <a:off x="6787522" y="1357298"/>
            <a:ext cx="792088" cy="1135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400" dirty="0" smtClean="0"/>
              <a:t>17.3%</a:t>
            </a:r>
          </a:p>
          <a:p>
            <a:pPr algn="ctr"/>
            <a:endParaRPr lang="es-CL" sz="1400" dirty="0"/>
          </a:p>
          <a:p>
            <a:pPr algn="ctr"/>
            <a:r>
              <a:rPr lang="es-CL" sz="1400" dirty="0" smtClean="0"/>
              <a:t>22 Pesos</a:t>
            </a:r>
            <a:br>
              <a:rPr lang="es-CL" sz="1400" dirty="0" smtClean="0"/>
            </a:br>
            <a:r>
              <a:rPr lang="es-CL" sz="1400" dirty="0" smtClean="0"/>
              <a:t/>
            </a:r>
            <a:br>
              <a:rPr lang="es-CL" sz="1400" dirty="0" smtClean="0"/>
            </a:br>
            <a:r>
              <a:rPr lang="es-CL" sz="1400" dirty="0" smtClean="0"/>
              <a:t>158 Mil</a:t>
            </a:r>
            <a:endParaRPr lang="x-none" sz="1400" dirty="0" smtClean="0"/>
          </a:p>
        </p:txBody>
      </p:sp>
      <p:sp>
        <p:nvSpPr>
          <p:cNvPr id="56" name="CuadroTexto 59"/>
          <p:cNvSpPr txBox="1"/>
          <p:nvPr/>
        </p:nvSpPr>
        <p:spPr>
          <a:xfrm>
            <a:off x="7678068" y="1357298"/>
            <a:ext cx="1285852" cy="1135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CL" sz="1400" dirty="0" smtClean="0"/>
              <a:t>17.5%</a:t>
            </a:r>
          </a:p>
          <a:p>
            <a:pPr algn="ctr"/>
            <a:endParaRPr lang="es-CL" sz="1400" dirty="0"/>
          </a:p>
          <a:p>
            <a:pPr algn="ctr"/>
            <a:r>
              <a:rPr lang="es-CL" sz="1400" dirty="0" smtClean="0"/>
              <a:t> 56 Pesos</a:t>
            </a:r>
            <a:br>
              <a:rPr lang="es-CL" sz="1400" dirty="0" smtClean="0"/>
            </a:br>
            <a:r>
              <a:rPr lang="es-CL" sz="1400" dirty="0" smtClean="0"/>
              <a:t/>
            </a:r>
            <a:br>
              <a:rPr lang="es-CL" sz="1400" dirty="0" smtClean="0"/>
            </a:br>
            <a:r>
              <a:rPr lang="es-CL" sz="1400" dirty="0" smtClean="0"/>
              <a:t>400 Mil</a:t>
            </a:r>
            <a:endParaRPr lang="x-none" sz="1400" dirty="0" smtClean="0"/>
          </a:p>
        </p:txBody>
      </p:sp>
      <p:graphicFrame>
        <p:nvGraphicFramePr>
          <p:cNvPr id="63" name="7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90120"/>
              </p:ext>
            </p:extLst>
          </p:nvPr>
        </p:nvGraphicFramePr>
        <p:xfrm>
          <a:off x="150936" y="720518"/>
          <a:ext cx="2844000" cy="181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000"/>
                <a:gridCol w="900000"/>
              </a:tblGrid>
              <a:tr h="266460">
                <a:tc>
                  <a:txBody>
                    <a:bodyPr/>
                    <a:lstStyle/>
                    <a:p>
                      <a:r>
                        <a:rPr lang="es-CL" sz="1400" dirty="0" smtClean="0"/>
                        <a:t>Resumen</a:t>
                      </a:r>
                      <a:endParaRPr lang="es-CL" sz="1400" dirty="0"/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400" dirty="0" smtClean="0"/>
                        <a:t>#</a:t>
                      </a:r>
                      <a:endParaRPr lang="es-CL" sz="1400" dirty="0"/>
                    </a:p>
                  </a:txBody>
                  <a:tcPr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Fecha término </a:t>
                      </a:r>
                      <a:r>
                        <a:rPr lang="es-CL" sz="1200" baseline="0" dirty="0" smtClean="0"/>
                        <a:t>original/real</a:t>
                      </a:r>
                      <a:endParaRPr lang="es-CL" sz="1200" dirty="0" smtClean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01/15- 12/15</a:t>
                      </a:r>
                    </a:p>
                  </a:txBody>
                  <a:tcPr marL="36000" marR="36000"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Impacto económico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 smtClean="0"/>
                        <a:t>tbd</a:t>
                      </a:r>
                      <a:endParaRPr lang="es-CL" sz="1200" dirty="0"/>
                    </a:p>
                  </a:txBody>
                  <a:tcPr marL="36000" marR="36000"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Inversión Planificada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 smtClean="0"/>
                        <a:t>tbd</a:t>
                      </a:r>
                      <a:endParaRPr lang="es-CL" sz="1200" dirty="0"/>
                    </a:p>
                  </a:txBody>
                  <a:tcPr marL="36000" marR="36000"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Inversión Aprobada/Realizada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T</a:t>
                      </a:r>
                      <a:r>
                        <a:rPr lang="es-CL" sz="1200" dirty="0" smtClean="0"/>
                        <a:t>bd/tbd</a:t>
                      </a:r>
                      <a:endParaRPr lang="es-CL" sz="1200" dirty="0"/>
                    </a:p>
                  </a:txBody>
                  <a:tcPr marL="36000" marR="36000"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Hitos cumplidos</a:t>
                      </a:r>
                      <a:r>
                        <a:rPr lang="es-CL" sz="1200" baseline="0" dirty="0" smtClean="0"/>
                        <a:t>/</a:t>
                      </a:r>
                      <a:r>
                        <a:rPr lang="es-CL" sz="1200" dirty="0" smtClean="0"/>
                        <a:t>hitos totales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200" dirty="0" smtClean="0"/>
                        <a:t>tbd</a:t>
                      </a:r>
                      <a:endParaRPr lang="es-CL" sz="1200" dirty="0"/>
                    </a:p>
                  </a:txBody>
                  <a:tcPr marL="36000" marR="36000" marT="36000" marB="36000"/>
                </a:tc>
              </a:tr>
              <a:tr h="237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200" dirty="0" smtClean="0"/>
                        <a:t>Cumplimiento compromisos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endParaRPr lang="es-CL" sz="1200" dirty="0"/>
                    </a:p>
                  </a:txBody>
                  <a:tcPr marL="36000" marR="36000" marT="36000" marB="36000"/>
                </a:tc>
              </a:tr>
            </a:tbl>
          </a:graphicData>
        </a:graphic>
      </p:graphicFrame>
      <p:sp>
        <p:nvSpPr>
          <p:cNvPr id="92" name="Rectángulo 91"/>
          <p:cNvSpPr/>
          <p:nvPr/>
        </p:nvSpPr>
        <p:spPr>
          <a:xfrm>
            <a:off x="151920" y="2615990"/>
            <a:ext cx="8856000" cy="270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Decisiones a Tomar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93" name="Rectángulo 92"/>
          <p:cNvSpPr/>
          <p:nvPr/>
        </p:nvSpPr>
        <p:spPr>
          <a:xfrm>
            <a:off x="151920" y="2886777"/>
            <a:ext cx="8856000" cy="136175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298666" y="2921185"/>
            <a:ext cx="556901" cy="365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Situación</a:t>
            </a:r>
          </a:p>
        </p:txBody>
      </p:sp>
      <p:sp>
        <p:nvSpPr>
          <p:cNvPr id="95" name="CuadroTexto 94"/>
          <p:cNvSpPr txBox="1"/>
          <p:nvPr/>
        </p:nvSpPr>
        <p:spPr>
          <a:xfrm>
            <a:off x="4815064" y="2921185"/>
            <a:ext cx="597649" cy="365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Plan de acción propuesto</a:t>
            </a:r>
          </a:p>
        </p:txBody>
      </p:sp>
      <p:cxnSp>
        <p:nvCxnSpPr>
          <p:cNvPr id="96" name="Conector recto 95"/>
          <p:cNvCxnSpPr/>
          <p:nvPr/>
        </p:nvCxnSpPr>
        <p:spPr>
          <a:xfrm>
            <a:off x="301771" y="3157745"/>
            <a:ext cx="432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/>
          <p:nvPr/>
        </p:nvCxnSpPr>
        <p:spPr>
          <a:xfrm>
            <a:off x="4815064" y="3157745"/>
            <a:ext cx="396646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CuadroTexto 97"/>
          <p:cNvSpPr txBox="1"/>
          <p:nvPr/>
        </p:nvSpPr>
        <p:spPr>
          <a:xfrm>
            <a:off x="298666" y="3238468"/>
            <a:ext cx="4417350" cy="1054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Font typeface="Arial"/>
              <a:buChar char="•"/>
            </a:pPr>
            <a:r>
              <a:rPr lang="es-CL" sz="1400" dirty="0" smtClean="0"/>
              <a:t>Atraso en la Etapa de configuraci</a:t>
            </a:r>
            <a:r>
              <a:rPr lang="en-US" sz="1400" dirty="0" err="1" smtClean="0"/>
              <a:t>ón</a:t>
            </a:r>
            <a:r>
              <a:rPr lang="en-US" sz="1400" dirty="0" smtClean="0"/>
              <a:t> de Campaign Manager Y Digital Analytics</a:t>
            </a:r>
            <a:r>
              <a:rPr lang="es-CL" sz="1400" dirty="0" smtClean="0"/>
              <a:t>.</a:t>
            </a:r>
          </a:p>
          <a:p>
            <a:pPr marL="179388" indent="-179388">
              <a:buFont typeface="Arial"/>
              <a:buChar char="•"/>
            </a:pPr>
            <a:r>
              <a:rPr lang="es-CL" sz="1400" dirty="0" smtClean="0"/>
              <a:t>Aprobaci</a:t>
            </a:r>
            <a:r>
              <a:rPr lang="en-US" sz="1400" dirty="0" err="1" smtClean="0"/>
              <a:t>ón</a:t>
            </a:r>
            <a:r>
              <a:rPr lang="en-US" sz="1400" dirty="0" smtClean="0"/>
              <a:t> Capex </a:t>
            </a:r>
            <a:r>
              <a:rPr lang="en-US" sz="1400" dirty="0" err="1" smtClean="0"/>
              <a:t>Fase</a:t>
            </a:r>
            <a:r>
              <a:rPr lang="en-US" sz="1400" dirty="0" smtClean="0"/>
              <a:t> II</a:t>
            </a: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/>
          </a:p>
        </p:txBody>
      </p:sp>
      <p:sp>
        <p:nvSpPr>
          <p:cNvPr id="99" name="CuadroTexto 98"/>
          <p:cNvSpPr txBox="1"/>
          <p:nvPr/>
        </p:nvSpPr>
        <p:spPr>
          <a:xfrm>
            <a:off x="4815061" y="3191108"/>
            <a:ext cx="3966469" cy="9579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Font typeface="Arial"/>
              <a:buChar char="•"/>
            </a:pPr>
            <a:r>
              <a:rPr lang="es-CL" sz="1400" dirty="0" smtClean="0"/>
              <a:t>Definici</a:t>
            </a:r>
            <a:r>
              <a:rPr lang="en-US" sz="1400" dirty="0" err="1" smtClean="0"/>
              <a:t>ón</a:t>
            </a:r>
            <a:r>
              <a:rPr lang="en-US" sz="1400" dirty="0" smtClean="0"/>
              <a:t> de Gantt </a:t>
            </a:r>
            <a:r>
              <a:rPr lang="en-US" sz="1400" dirty="0" err="1" smtClean="0"/>
              <a:t>definitiva</a:t>
            </a:r>
            <a:r>
              <a:rPr lang="en-US" sz="1400" dirty="0" smtClean="0"/>
              <a:t> para </a:t>
            </a:r>
            <a:r>
              <a:rPr lang="en-US" sz="1400" dirty="0" err="1" smtClean="0"/>
              <a:t>las</a:t>
            </a:r>
            <a:r>
              <a:rPr lang="en-US" sz="1400" dirty="0" smtClean="0"/>
              <a:t> </a:t>
            </a:r>
            <a:r>
              <a:rPr lang="en-US" sz="1400" dirty="0" err="1" smtClean="0"/>
              <a:t>actividades</a:t>
            </a:r>
            <a:r>
              <a:rPr lang="en-US" sz="1400" dirty="0" smtClean="0"/>
              <a:t>.</a:t>
            </a:r>
          </a:p>
          <a:p>
            <a:pPr marL="179388" indent="-179388">
              <a:buFont typeface="Arial"/>
              <a:buChar char="•"/>
            </a:pPr>
            <a:endParaRPr lang="en-US" sz="1400" dirty="0"/>
          </a:p>
          <a:p>
            <a:pPr marL="179388" indent="-179388">
              <a:buFont typeface="Arial"/>
              <a:buChar char="•"/>
            </a:pPr>
            <a:r>
              <a:rPr lang="en-US" sz="1400" dirty="0" err="1" smtClean="0"/>
              <a:t>Levantar</a:t>
            </a:r>
            <a:r>
              <a:rPr lang="en-US" sz="1400" dirty="0" smtClean="0"/>
              <a:t> a </a:t>
            </a:r>
            <a:r>
              <a:rPr lang="en-US" sz="1400" dirty="0" err="1" smtClean="0"/>
              <a:t>Comité</a:t>
            </a:r>
            <a:r>
              <a:rPr lang="en-US" sz="1400" dirty="0" smtClean="0"/>
              <a:t>.</a:t>
            </a:r>
            <a:endParaRPr lang="es-CL" sz="1400" dirty="0" smtClean="0"/>
          </a:p>
        </p:txBody>
      </p:sp>
      <p:sp>
        <p:nvSpPr>
          <p:cNvPr id="100" name="Rectángulo 99"/>
          <p:cNvSpPr/>
          <p:nvPr/>
        </p:nvSpPr>
        <p:spPr>
          <a:xfrm>
            <a:off x="162173" y="4288023"/>
            <a:ext cx="4428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Compromisos Comité Anterior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01" name="Rectángulo 100"/>
          <p:cNvSpPr/>
          <p:nvPr/>
        </p:nvSpPr>
        <p:spPr>
          <a:xfrm>
            <a:off x="162173" y="4558810"/>
            <a:ext cx="4428000" cy="1872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103" name="Rectángulo 102"/>
          <p:cNvSpPr/>
          <p:nvPr/>
        </p:nvSpPr>
        <p:spPr>
          <a:xfrm>
            <a:off x="4655616" y="4288023"/>
            <a:ext cx="4356000" cy="2707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 smtClean="0">
                <a:solidFill>
                  <a:schemeClr val="bg1"/>
                </a:solidFill>
              </a:rPr>
              <a:t>Compromisos para </a:t>
            </a:r>
            <a:r>
              <a:rPr lang="es-CL" sz="1600" b="1" dirty="0" smtClean="0">
                <a:solidFill>
                  <a:schemeClr val="bg1"/>
                </a:solidFill>
              </a:rPr>
              <a:t>Agosto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104" name="Rectángulo 103"/>
          <p:cNvSpPr/>
          <p:nvPr/>
        </p:nvSpPr>
        <p:spPr>
          <a:xfrm>
            <a:off x="4655616" y="4558810"/>
            <a:ext cx="4356000" cy="1872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4703665" y="4593218"/>
            <a:ext cx="739591" cy="337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Compromiso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8354369" y="4593218"/>
            <a:ext cx="739591" cy="337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Fecha</a:t>
            </a:r>
          </a:p>
        </p:txBody>
      </p:sp>
      <p:cxnSp>
        <p:nvCxnSpPr>
          <p:cNvPr id="107" name="Conector recto 106"/>
          <p:cNvCxnSpPr/>
          <p:nvPr/>
        </p:nvCxnSpPr>
        <p:spPr>
          <a:xfrm>
            <a:off x="4703665" y="4829778"/>
            <a:ext cx="342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/>
          <p:nvPr/>
        </p:nvCxnSpPr>
        <p:spPr>
          <a:xfrm>
            <a:off x="8317943" y="4829778"/>
            <a:ext cx="6380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CuadroTexto 108"/>
          <p:cNvSpPr txBox="1"/>
          <p:nvPr/>
        </p:nvSpPr>
        <p:spPr>
          <a:xfrm>
            <a:off x="8388838" y="4892393"/>
            <a:ext cx="647658" cy="1342244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es-CL" sz="1400" dirty="0" smtClean="0"/>
              <a:t>08/15</a:t>
            </a:r>
          </a:p>
          <a:p>
            <a:endParaRPr lang="es-CL" sz="1400" dirty="0"/>
          </a:p>
          <a:p>
            <a:r>
              <a:rPr lang="es-CL" sz="1400" dirty="0"/>
              <a:t>08/15</a:t>
            </a:r>
          </a:p>
          <a:p>
            <a:endParaRPr lang="es-CL" sz="1400" dirty="0" smtClean="0"/>
          </a:p>
        </p:txBody>
      </p:sp>
      <p:sp>
        <p:nvSpPr>
          <p:cNvPr id="45" name="CuadroTexto 97"/>
          <p:cNvSpPr txBox="1"/>
          <p:nvPr/>
        </p:nvSpPr>
        <p:spPr>
          <a:xfrm>
            <a:off x="4726650" y="4869160"/>
            <a:ext cx="3373742" cy="1054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Font typeface="Arial"/>
              <a:buChar char="•"/>
            </a:pPr>
            <a:r>
              <a:rPr lang="es-CL" sz="1400" dirty="0" smtClean="0"/>
              <a:t>Campañas propuestas de divisionales; pendiente contenido y segmentación.</a:t>
            </a:r>
          </a:p>
          <a:p>
            <a:pPr marL="179388" indent="-179388">
              <a:buFont typeface="Arial"/>
              <a:buChar char="•"/>
            </a:pPr>
            <a:r>
              <a:rPr lang="es-CL" sz="1400" dirty="0" smtClean="0"/>
              <a:t>Transición a Silverpop</a:t>
            </a:r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ES" sz="1400" dirty="0" smtClean="0"/>
          </a:p>
        </p:txBody>
      </p:sp>
      <p:sp>
        <p:nvSpPr>
          <p:cNvPr id="42" name="Rectángulo 100"/>
          <p:cNvSpPr/>
          <p:nvPr/>
        </p:nvSpPr>
        <p:spPr>
          <a:xfrm>
            <a:off x="162173" y="4558810"/>
            <a:ext cx="4428000" cy="18720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43" name="CuadroTexto 101"/>
          <p:cNvSpPr txBox="1"/>
          <p:nvPr/>
        </p:nvSpPr>
        <p:spPr>
          <a:xfrm>
            <a:off x="3556701" y="4919652"/>
            <a:ext cx="609947" cy="158231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79388" indent="-179388" algn="just">
              <a:buFont typeface="Arial"/>
              <a:buChar char="•"/>
            </a:pPr>
            <a:r>
              <a:rPr lang="es-CL" sz="1400" dirty="0" smtClean="0"/>
              <a:t>100%</a:t>
            </a:r>
          </a:p>
          <a:p>
            <a:pPr marL="179388" indent="-179388" algn="just">
              <a:buFont typeface="Arial"/>
              <a:buChar char="•"/>
            </a:pPr>
            <a:r>
              <a:rPr lang="es-CL" sz="1400" dirty="0" smtClean="0"/>
              <a:t>100%</a:t>
            </a:r>
            <a:endParaRPr lang="es-CL" sz="1400" dirty="0"/>
          </a:p>
          <a:p>
            <a:pPr marL="179388" indent="-179388" algn="just">
              <a:buFont typeface="Arial"/>
              <a:buChar char="•"/>
            </a:pPr>
            <a:endParaRPr lang="es-CL" sz="1400" dirty="0" smtClean="0"/>
          </a:p>
          <a:p>
            <a:pPr marL="179388" indent="-179388" algn="just">
              <a:buFont typeface="Arial"/>
              <a:buChar char="•"/>
            </a:pPr>
            <a:r>
              <a:rPr lang="es-CL" sz="1400" dirty="0" smtClean="0"/>
              <a:t>100%</a:t>
            </a:r>
          </a:p>
          <a:p>
            <a:pPr marL="179388" indent="-179388" algn="just">
              <a:buFont typeface="Arial"/>
              <a:buChar char="•"/>
            </a:pPr>
            <a:r>
              <a:rPr lang="es-CL" sz="1400" dirty="0"/>
              <a:t>100</a:t>
            </a:r>
          </a:p>
        </p:txBody>
      </p:sp>
      <p:sp>
        <p:nvSpPr>
          <p:cNvPr id="44" name="CuadroTexto 32"/>
          <p:cNvSpPr txBox="1"/>
          <p:nvPr/>
        </p:nvSpPr>
        <p:spPr>
          <a:xfrm>
            <a:off x="333477" y="4892393"/>
            <a:ext cx="2942379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indent="-179388">
              <a:buFont typeface="Arial"/>
              <a:buChar char="•"/>
            </a:pPr>
            <a:r>
              <a:rPr lang="es-CL" sz="1400" dirty="0"/>
              <a:t>Sizing de Hardware.</a:t>
            </a:r>
          </a:p>
          <a:p>
            <a:pPr marL="179388" indent="-179388">
              <a:buFont typeface="Arial"/>
              <a:buChar char="•"/>
            </a:pPr>
            <a:r>
              <a:rPr lang="es-CL" sz="1400" dirty="0"/>
              <a:t>Kickoff - Etapa de Configuración.</a:t>
            </a:r>
          </a:p>
          <a:p>
            <a:pPr marL="179388" indent="-179388">
              <a:buFont typeface="Arial"/>
              <a:buChar char="•"/>
            </a:pPr>
            <a:r>
              <a:rPr lang="es-CL" sz="1400" dirty="0"/>
              <a:t>Piloto Campaña Alto Las Condes a </a:t>
            </a:r>
            <a:r>
              <a:rPr lang="es-CL" sz="1400" dirty="0" smtClean="0"/>
              <a:t>segmentos</a:t>
            </a:r>
            <a:endParaRPr lang="es-CL" sz="1400" dirty="0"/>
          </a:p>
          <a:p>
            <a:pPr marL="179388" indent="-179388">
              <a:buFont typeface="Arial"/>
              <a:buChar char="•"/>
            </a:pPr>
            <a:r>
              <a:rPr lang="es-CL" sz="1400" dirty="0"/>
              <a:t>Aprobación hardware propuesto y kickoff.</a:t>
            </a:r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/>
          </a:p>
          <a:p>
            <a:pPr marL="179388" indent="-179388">
              <a:buFont typeface="Arial"/>
              <a:buChar char="•"/>
            </a:pPr>
            <a:endParaRPr lang="es-CL" sz="1400" dirty="0" smtClean="0"/>
          </a:p>
          <a:p>
            <a:pPr marL="179388" indent="-179388">
              <a:buFont typeface="Arial"/>
              <a:buChar char="•"/>
            </a:pPr>
            <a:endParaRPr lang="es-CL" sz="1400" dirty="0"/>
          </a:p>
          <a:p>
            <a:pPr marL="179388" indent="-179388" algn="just">
              <a:buFont typeface="Arial"/>
              <a:buChar char="•"/>
            </a:pPr>
            <a:endParaRPr lang="es-CL" sz="1400" dirty="0" smtClean="0"/>
          </a:p>
        </p:txBody>
      </p:sp>
      <p:sp>
        <p:nvSpPr>
          <p:cNvPr id="46" name="CuadroTexto 110"/>
          <p:cNvSpPr txBox="1"/>
          <p:nvPr/>
        </p:nvSpPr>
        <p:spPr>
          <a:xfrm>
            <a:off x="288404" y="4614295"/>
            <a:ext cx="739591" cy="3375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Compromiso</a:t>
            </a:r>
          </a:p>
        </p:txBody>
      </p:sp>
      <p:cxnSp>
        <p:nvCxnSpPr>
          <p:cNvPr id="47" name="Conector recto 111"/>
          <p:cNvCxnSpPr/>
          <p:nvPr/>
        </p:nvCxnSpPr>
        <p:spPr>
          <a:xfrm>
            <a:off x="288404" y="4850855"/>
            <a:ext cx="30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112"/>
          <p:cNvSpPr txBox="1"/>
          <p:nvPr/>
        </p:nvSpPr>
        <p:spPr>
          <a:xfrm>
            <a:off x="3491880" y="4614852"/>
            <a:ext cx="739591" cy="26669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s-ES" sz="1400" dirty="0" smtClean="0"/>
              <a:t>Cumplimiento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5100" y="550545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01268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Campaña</a:t>
            </a:r>
            <a:r>
              <a:rPr lang="en-US" dirty="0" smtClean="0"/>
              <a:t> CRM: </a:t>
            </a:r>
            <a:r>
              <a:rPr lang="en-US" dirty="0" err="1" smtClean="0"/>
              <a:t>Reapertura</a:t>
            </a:r>
            <a:r>
              <a:rPr lang="en-US" dirty="0" smtClean="0"/>
              <a:t> Alto Las </a:t>
            </a:r>
            <a:r>
              <a:rPr lang="en-US" dirty="0" err="1" smtClean="0"/>
              <a:t>Condes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980728"/>
            <a:ext cx="2736304" cy="52300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3848" y="1412776"/>
            <a:ext cx="583264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 smtClean="0"/>
              <a:t>identifican</a:t>
            </a:r>
            <a:r>
              <a:rPr lang="en-US" dirty="0" smtClean="0"/>
              <a:t> los </a:t>
            </a:r>
            <a:r>
              <a:rPr lang="en-US" dirty="0" err="1" smtClean="0"/>
              <a:t>clientes</a:t>
            </a:r>
            <a:r>
              <a:rPr lang="en-US" dirty="0" smtClean="0"/>
              <a:t> de </a:t>
            </a:r>
            <a:r>
              <a:rPr lang="en-US" dirty="0" err="1" smtClean="0"/>
              <a:t>tiendas</a:t>
            </a:r>
            <a:r>
              <a:rPr lang="en-US" dirty="0" smtClean="0"/>
              <a:t> de la </a:t>
            </a:r>
            <a:r>
              <a:rPr lang="en-US" dirty="0" err="1" smtClean="0"/>
              <a:t>zona</a:t>
            </a:r>
            <a:r>
              <a:rPr lang="en-US" dirty="0" smtClean="0"/>
              <a:t> </a:t>
            </a:r>
            <a:r>
              <a:rPr lang="en-US" dirty="0" err="1" smtClean="0"/>
              <a:t>oriente</a:t>
            </a:r>
            <a:r>
              <a:rPr lang="en-US" dirty="0" smtClean="0"/>
              <a:t> de los </a:t>
            </a:r>
            <a:r>
              <a:rPr lang="en-US" dirty="0" err="1" smtClean="0"/>
              <a:t>cuales</a:t>
            </a:r>
            <a:r>
              <a:rPr lang="en-US" dirty="0" smtClean="0"/>
              <a:t> se </a:t>
            </a:r>
            <a:r>
              <a:rPr lang="en-US" dirty="0" err="1" smtClean="0"/>
              <a:t>cuente</a:t>
            </a:r>
            <a:r>
              <a:rPr lang="en-US" dirty="0" smtClean="0"/>
              <a:t> con </a:t>
            </a:r>
            <a:r>
              <a:rPr lang="en-US" dirty="0" err="1" smtClean="0"/>
              <a:t>historial</a:t>
            </a:r>
            <a:r>
              <a:rPr lang="en-US" dirty="0" smtClean="0"/>
              <a:t> de </a:t>
            </a:r>
            <a:r>
              <a:rPr lang="en-US" dirty="0" err="1" smtClean="0"/>
              <a:t>compra</a:t>
            </a:r>
            <a:r>
              <a:rPr lang="en-US" dirty="0" smtClean="0"/>
              <a:t> del </a:t>
            </a:r>
            <a:r>
              <a:rPr lang="en-US" dirty="0" err="1" smtClean="0"/>
              <a:t>último</a:t>
            </a:r>
            <a:r>
              <a:rPr lang="en-US" dirty="0" smtClean="0"/>
              <a:t> </a:t>
            </a:r>
            <a:r>
              <a:rPr lang="en-US" dirty="0" err="1" smtClean="0"/>
              <a:t>año</a:t>
            </a:r>
            <a:r>
              <a:rPr lang="en-US" dirty="0" smtClean="0"/>
              <a:t> y </a:t>
            </a:r>
            <a:r>
              <a:rPr lang="en-US" dirty="0" err="1" smtClean="0"/>
              <a:t>estén</a:t>
            </a:r>
            <a:r>
              <a:rPr lang="en-US" dirty="0" smtClean="0"/>
              <a:t> </a:t>
            </a:r>
            <a:r>
              <a:rPr lang="en-US" dirty="0" err="1" smtClean="0"/>
              <a:t>identificados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correo</a:t>
            </a:r>
            <a:r>
              <a:rPr lang="en-US" dirty="0" smtClean="0"/>
              <a:t> </a:t>
            </a:r>
            <a:r>
              <a:rPr lang="en-US" dirty="0" err="1" smtClean="0"/>
              <a:t>electrónico</a:t>
            </a:r>
            <a:r>
              <a:rPr lang="en-US" dirty="0" smtClean="0"/>
              <a:t> y RUT.</a:t>
            </a:r>
          </a:p>
          <a:p>
            <a:endParaRPr lang="en-US" b="1" dirty="0" smtClean="0"/>
          </a:p>
          <a:p>
            <a:r>
              <a:rPr lang="en-US" b="1" dirty="0" smtClean="0"/>
              <a:t>Se </a:t>
            </a:r>
            <a:r>
              <a:rPr lang="en-US" b="1" dirty="0" err="1" smtClean="0"/>
              <a:t>eligen</a:t>
            </a:r>
            <a:r>
              <a:rPr lang="en-US" b="1" dirty="0" smtClean="0"/>
              <a:t> 2 </a:t>
            </a:r>
            <a:r>
              <a:rPr lang="en-US" b="1" dirty="0" err="1" smtClean="0"/>
              <a:t>segmentos</a:t>
            </a:r>
            <a:r>
              <a:rPr lang="en-US" b="1" dirty="0" smtClean="0"/>
              <a:t> de </a:t>
            </a:r>
            <a:r>
              <a:rPr lang="en-US" b="1" dirty="0" err="1" smtClean="0"/>
              <a:t>clientes</a:t>
            </a:r>
            <a:r>
              <a:rPr lang="en-US" b="1" dirty="0" smtClean="0"/>
              <a:t> </a:t>
            </a:r>
            <a:r>
              <a:rPr lang="en-US" b="1" dirty="0" err="1" smtClean="0"/>
              <a:t>como</a:t>
            </a:r>
            <a:r>
              <a:rPr lang="en-US" b="1" dirty="0" smtClean="0"/>
              <a:t> </a:t>
            </a:r>
            <a:r>
              <a:rPr lang="en-US" b="1" dirty="0" err="1" smtClean="0"/>
              <a:t>público</a:t>
            </a:r>
            <a:r>
              <a:rPr lang="en-US" b="1" dirty="0" smtClean="0"/>
              <a:t> </a:t>
            </a:r>
            <a:r>
              <a:rPr lang="en-US" b="1" dirty="0" err="1" smtClean="0"/>
              <a:t>objetivo</a:t>
            </a:r>
            <a:r>
              <a:rPr lang="en-US" b="1" dirty="0" smtClean="0"/>
              <a:t> para la </a:t>
            </a:r>
            <a:r>
              <a:rPr lang="en-US" b="1" dirty="0" err="1" smtClean="0"/>
              <a:t>campaña</a:t>
            </a:r>
            <a:r>
              <a:rPr lang="en-US" b="1" dirty="0" smtClean="0"/>
              <a:t> de </a:t>
            </a:r>
            <a:r>
              <a:rPr lang="en-US" b="1" dirty="0" err="1" smtClean="0"/>
              <a:t>reapertura</a:t>
            </a:r>
            <a:r>
              <a:rPr lang="en-US" b="1" dirty="0" smtClean="0"/>
              <a:t> de la </a:t>
            </a:r>
            <a:r>
              <a:rPr lang="en-US" b="1" dirty="0" err="1" smtClean="0"/>
              <a:t>tienda</a:t>
            </a:r>
            <a:r>
              <a:rPr lang="en-US" b="1" dirty="0" smtClean="0"/>
              <a:t> Ripley Alto Las </a:t>
            </a:r>
            <a:r>
              <a:rPr lang="en-US" b="1" dirty="0" err="1" smtClean="0"/>
              <a:t>Condes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ujeres</a:t>
            </a:r>
            <a:r>
              <a:rPr lang="en-US" dirty="0" smtClean="0"/>
              <a:t> </a:t>
            </a:r>
            <a:r>
              <a:rPr lang="en-US" dirty="0" err="1" smtClean="0"/>
              <a:t>mayores</a:t>
            </a:r>
            <a:r>
              <a:rPr lang="en-US" dirty="0" smtClean="0"/>
              <a:t> de 30 </a:t>
            </a:r>
            <a:r>
              <a:rPr lang="en-US" dirty="0" err="1" smtClean="0"/>
              <a:t>años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comprado</a:t>
            </a:r>
            <a:r>
              <a:rPr lang="en-US" dirty="0" smtClean="0"/>
              <a:t> </a:t>
            </a:r>
            <a:r>
              <a:rPr lang="en-US" dirty="0" err="1" smtClean="0"/>
              <a:t>exclusivamente</a:t>
            </a:r>
            <a:r>
              <a:rPr lang="en-US" dirty="0" smtClean="0"/>
              <a:t> en Ripley Alto Las </a:t>
            </a:r>
            <a:r>
              <a:rPr lang="en-US" dirty="0" err="1" smtClean="0"/>
              <a:t>Condes</a:t>
            </a:r>
            <a:r>
              <a:rPr lang="en-US" dirty="0" smtClean="0"/>
              <a:t>: </a:t>
            </a:r>
            <a:r>
              <a:rPr lang="en-US" i="1" dirty="0" smtClean="0"/>
              <a:t>35.829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mujeres</a:t>
            </a:r>
            <a:r>
              <a:rPr lang="en-US" dirty="0" smtClean="0"/>
              <a:t> </a:t>
            </a:r>
            <a:r>
              <a:rPr lang="en-US" dirty="0" err="1" smtClean="0"/>
              <a:t>mayores</a:t>
            </a:r>
            <a:r>
              <a:rPr lang="en-US" dirty="0" smtClean="0"/>
              <a:t> de 30 </a:t>
            </a:r>
            <a:r>
              <a:rPr lang="en-US" dirty="0" err="1" smtClean="0"/>
              <a:t>años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comprado</a:t>
            </a:r>
            <a:r>
              <a:rPr lang="en-US" dirty="0" smtClean="0"/>
              <a:t> en </a:t>
            </a:r>
            <a:r>
              <a:rPr lang="en-US" dirty="0" err="1" smtClean="0"/>
              <a:t>Tiendas</a:t>
            </a:r>
            <a:r>
              <a:rPr lang="en-US" dirty="0" smtClean="0"/>
              <a:t> Ripley de Santiago </a:t>
            </a:r>
            <a:r>
              <a:rPr lang="en-US" dirty="0" err="1" smtClean="0"/>
              <a:t>Oriente</a:t>
            </a:r>
            <a:r>
              <a:rPr lang="en-US" dirty="0" smtClean="0"/>
              <a:t>: </a:t>
            </a:r>
            <a:r>
              <a:rPr lang="en-US" i="1" dirty="0" smtClean="0"/>
              <a:t>87.627</a:t>
            </a:r>
          </a:p>
          <a:p>
            <a:pPr marL="742950" lvl="1" indent="-285750">
              <a:buFont typeface="Arial" charset="0"/>
              <a:buChar char="•"/>
            </a:pPr>
            <a:endParaRPr lang="en-US" i="1" dirty="0"/>
          </a:p>
          <a:p>
            <a:r>
              <a:rPr lang="en-US" b="1" dirty="0" smtClean="0"/>
              <a:t>El </a:t>
            </a:r>
            <a:r>
              <a:rPr lang="en-US" b="1" dirty="0" err="1" smtClean="0"/>
              <a:t>resultado</a:t>
            </a:r>
            <a:r>
              <a:rPr lang="en-US" b="1" dirty="0" smtClean="0"/>
              <a:t> </a:t>
            </a:r>
            <a:r>
              <a:rPr lang="en-US" b="1" dirty="0" err="1" smtClean="0"/>
              <a:t>preliminar</a:t>
            </a:r>
            <a:r>
              <a:rPr lang="en-US" b="1" dirty="0"/>
              <a:t> </a:t>
            </a:r>
            <a:r>
              <a:rPr lang="en-US" b="1" dirty="0" smtClean="0"/>
              <a:t>de </a:t>
            </a:r>
            <a:r>
              <a:rPr lang="en-US" b="1" dirty="0" err="1" smtClean="0"/>
              <a:t>esta</a:t>
            </a:r>
            <a:r>
              <a:rPr lang="en-US" b="1" dirty="0" smtClean="0"/>
              <a:t> </a:t>
            </a:r>
            <a:r>
              <a:rPr lang="en-US" b="1" dirty="0" err="1" smtClean="0"/>
              <a:t>campaña</a:t>
            </a:r>
            <a:r>
              <a:rPr lang="en-US" b="1" dirty="0" smtClean="0"/>
              <a:t> </a:t>
            </a:r>
            <a:r>
              <a:rPr lang="en-US" b="1" dirty="0" err="1" smtClean="0"/>
              <a:t>es</a:t>
            </a:r>
            <a:r>
              <a:rPr lang="en-US" b="1" dirty="0" smtClean="0"/>
              <a:t> el </a:t>
            </a:r>
            <a:r>
              <a:rPr lang="en-US" b="1" dirty="0" err="1" smtClean="0"/>
              <a:t>cobro</a:t>
            </a:r>
            <a:r>
              <a:rPr lang="en-US" b="1" dirty="0" smtClean="0"/>
              <a:t> de 62 </a:t>
            </a:r>
            <a:r>
              <a:rPr lang="en-US" b="1" dirty="0" err="1" smtClean="0"/>
              <a:t>cupones</a:t>
            </a:r>
            <a:r>
              <a:rPr lang="en-US" b="1" dirty="0" smtClean="0"/>
              <a:t>.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para </a:t>
            </a:r>
            <a:r>
              <a:rPr lang="en-US" dirty="0" err="1" smtClean="0"/>
              <a:t>clientes</a:t>
            </a:r>
            <a:r>
              <a:rPr lang="en-US" dirty="0" smtClean="0"/>
              <a:t> Alto Las </a:t>
            </a:r>
            <a:r>
              <a:rPr lang="en-US" dirty="0" err="1" smtClean="0"/>
              <a:t>Condes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178709" y="1044840"/>
            <a:ext cx="4895957" cy="2375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i-FI" sz="1500" b="1" dirty="0" err="1" smtClean="0"/>
              <a:t>Efecto</a:t>
            </a:r>
            <a:r>
              <a:rPr lang="fi-FI" sz="1500" b="1" dirty="0" smtClean="0"/>
              <a:t> de </a:t>
            </a:r>
            <a:r>
              <a:rPr lang="fi-FI" sz="1500" b="1" dirty="0" err="1" smtClean="0"/>
              <a:t>Campa</a:t>
            </a:r>
            <a:r>
              <a:rPr lang="en-US" sz="1500" b="1" dirty="0" err="1" smtClean="0"/>
              <a:t>ña</a:t>
            </a:r>
            <a:r>
              <a:rPr lang="en-US" sz="1500" b="1" dirty="0"/>
              <a:t> </a:t>
            </a:r>
            <a:r>
              <a:rPr lang="en-US" sz="1500" b="1" dirty="0" smtClean="0"/>
              <a:t>(</a:t>
            </a:r>
            <a:r>
              <a:rPr lang="en-US" sz="1500" b="1" dirty="0" err="1" smtClean="0"/>
              <a:t>Nivel</a:t>
            </a:r>
            <a:r>
              <a:rPr lang="en-US" sz="1500" b="1" dirty="0" smtClean="0"/>
              <a:t> </a:t>
            </a:r>
            <a:r>
              <a:rPr lang="en-US" sz="1500" b="1" dirty="0" err="1" smtClean="0"/>
              <a:t>Cadena</a:t>
            </a:r>
            <a:r>
              <a:rPr lang="en-US" sz="1500" b="1" dirty="0" smtClean="0"/>
              <a:t>)</a:t>
            </a:r>
          </a:p>
          <a:p>
            <a:pPr lvl="1"/>
            <a:r>
              <a:rPr lang="en-US" sz="1500" dirty="0" err="1" smtClean="0"/>
              <a:t>Venta</a:t>
            </a:r>
            <a:r>
              <a:rPr lang="en-US" sz="1500" dirty="0" smtClean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</a:t>
            </a:r>
            <a:r>
              <a:rPr lang="en-US" sz="1500" dirty="0" err="1"/>
              <a:t>tratamiento</a:t>
            </a:r>
            <a:r>
              <a:rPr lang="en-US" sz="1500" dirty="0"/>
              <a:t>= $</a:t>
            </a:r>
            <a:r>
              <a:rPr lang="en-US" sz="1500" dirty="0" smtClean="0"/>
              <a:t>19.325,19</a:t>
            </a:r>
            <a:endParaRPr lang="en-US" sz="1500" dirty="0"/>
          </a:p>
          <a:p>
            <a:pPr lvl="1"/>
            <a:r>
              <a:rPr lang="en-US" sz="1500" dirty="0" err="1"/>
              <a:t>Venta</a:t>
            </a:r>
            <a:r>
              <a:rPr lang="en-US" sz="1500" dirty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control= $</a:t>
            </a:r>
            <a:r>
              <a:rPr lang="en-US" sz="1500" dirty="0" smtClean="0"/>
              <a:t>17.403,47 </a:t>
            </a:r>
            <a:endParaRPr lang="en-US" sz="1500" dirty="0"/>
          </a:p>
          <a:p>
            <a:pPr lvl="1"/>
            <a:r>
              <a:rPr lang="en-US" sz="1500" dirty="0" smtClean="0"/>
              <a:t>Test de welch (Valor-p) = 0,04834</a:t>
            </a:r>
            <a:endParaRPr lang="en-US" sz="1500" dirty="0"/>
          </a:p>
          <a:p>
            <a:pPr lvl="1"/>
            <a:r>
              <a:rPr lang="en-US" sz="1500" dirty="0" err="1" smtClean="0"/>
              <a:t>Diferencial</a:t>
            </a:r>
            <a:r>
              <a:rPr lang="en-US" sz="1500" dirty="0" smtClean="0"/>
              <a:t> </a:t>
            </a:r>
            <a:r>
              <a:rPr lang="en-US" sz="1500" dirty="0" err="1" smtClean="0"/>
              <a:t>por</a:t>
            </a:r>
            <a:r>
              <a:rPr lang="en-US" sz="1500" dirty="0" smtClean="0"/>
              <a:t> persona</a:t>
            </a:r>
            <a:r>
              <a:rPr lang="en-US" sz="1500" b="1" dirty="0" smtClean="0"/>
              <a:t> = $1.921,7</a:t>
            </a:r>
          </a:p>
          <a:p>
            <a:pPr lvl="1"/>
            <a:r>
              <a:rPr lang="en-US" sz="1500" dirty="0" err="1" smtClean="0"/>
              <a:t>Número</a:t>
            </a:r>
            <a:r>
              <a:rPr lang="en-US" sz="1500" dirty="0" smtClean="0"/>
              <a:t> de </a:t>
            </a:r>
            <a:r>
              <a:rPr lang="en-US" sz="1500" dirty="0" err="1" smtClean="0"/>
              <a:t>envios</a:t>
            </a:r>
            <a:r>
              <a:rPr lang="en-US" sz="1500" dirty="0" smtClean="0"/>
              <a:t> = 32.197</a:t>
            </a:r>
          </a:p>
          <a:p>
            <a:pPr lvl="1"/>
            <a:r>
              <a:rPr lang="fi-FI" sz="1500" b="1" dirty="0" err="1" smtClean="0"/>
              <a:t>Efecto</a:t>
            </a:r>
            <a:r>
              <a:rPr lang="fi-FI" sz="1500" b="1" dirty="0" smtClean="0"/>
              <a:t> </a:t>
            </a:r>
            <a:r>
              <a:rPr lang="fi-FI" sz="1500" b="1" dirty="0" err="1" smtClean="0"/>
              <a:t>total</a:t>
            </a:r>
            <a:r>
              <a:rPr lang="fi-FI" sz="1500" b="1" dirty="0" smtClean="0"/>
              <a:t> = $61.873.598</a:t>
            </a:r>
            <a:endParaRPr lang="fi-FI" sz="15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890000" y="2726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75616" y="3464205"/>
            <a:ext cx="4899050" cy="2755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i-FI" sz="1500" b="1" dirty="0" err="1" smtClean="0"/>
              <a:t>Efecto</a:t>
            </a:r>
            <a:r>
              <a:rPr lang="fi-FI" sz="1500" b="1" dirty="0" smtClean="0"/>
              <a:t> de </a:t>
            </a:r>
            <a:r>
              <a:rPr lang="fi-FI" sz="1500" b="1" dirty="0" err="1" smtClean="0"/>
              <a:t>Campa</a:t>
            </a:r>
            <a:r>
              <a:rPr lang="en-US" sz="1500" b="1" dirty="0" err="1" smtClean="0"/>
              <a:t>ña</a:t>
            </a:r>
            <a:r>
              <a:rPr lang="en-US" sz="1500" b="1" dirty="0"/>
              <a:t> </a:t>
            </a:r>
            <a:r>
              <a:rPr lang="en-US" sz="1500" b="1" dirty="0" smtClean="0"/>
              <a:t>(</a:t>
            </a:r>
            <a:r>
              <a:rPr lang="en-US" sz="1500" b="1" dirty="0" err="1" smtClean="0"/>
              <a:t>Nivel</a:t>
            </a:r>
            <a:r>
              <a:rPr lang="en-US" sz="1500" b="1" dirty="0" smtClean="0"/>
              <a:t> Alto Las </a:t>
            </a:r>
            <a:r>
              <a:rPr lang="en-US" sz="1500" b="1" dirty="0" err="1"/>
              <a:t>C</a:t>
            </a:r>
            <a:r>
              <a:rPr lang="en-US" sz="1500" b="1" dirty="0" err="1" smtClean="0"/>
              <a:t>ondes</a:t>
            </a:r>
            <a:r>
              <a:rPr lang="en-US" sz="1500" b="1" dirty="0" smtClean="0"/>
              <a:t>)</a:t>
            </a:r>
          </a:p>
          <a:p>
            <a:pPr lvl="1"/>
            <a:r>
              <a:rPr lang="en-US" sz="1500" dirty="0" err="1" smtClean="0"/>
              <a:t>Venta</a:t>
            </a:r>
            <a:r>
              <a:rPr lang="en-US" sz="1500" dirty="0" smtClean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</a:t>
            </a:r>
            <a:r>
              <a:rPr lang="en-US" sz="1500" dirty="0" err="1"/>
              <a:t>tratamiento</a:t>
            </a:r>
            <a:r>
              <a:rPr lang="en-US" sz="1500" dirty="0"/>
              <a:t>= $</a:t>
            </a:r>
            <a:r>
              <a:rPr lang="en-US" sz="1500" dirty="0" smtClean="0"/>
              <a:t>2.565,72</a:t>
            </a:r>
            <a:endParaRPr lang="en-US" sz="1500" dirty="0"/>
          </a:p>
          <a:p>
            <a:pPr lvl="1"/>
            <a:r>
              <a:rPr lang="en-US" sz="1500" dirty="0" err="1"/>
              <a:t>Venta</a:t>
            </a:r>
            <a:r>
              <a:rPr lang="en-US" sz="1500" dirty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control= $</a:t>
            </a:r>
            <a:r>
              <a:rPr lang="en-US" sz="1500" dirty="0" smtClean="0"/>
              <a:t>2.037,46</a:t>
            </a:r>
            <a:endParaRPr lang="en-US" sz="1500" dirty="0"/>
          </a:p>
          <a:p>
            <a:pPr lvl="1"/>
            <a:r>
              <a:rPr lang="en-US" sz="1500" dirty="0"/>
              <a:t>Test de welch (Valor-p) = 0,02015</a:t>
            </a:r>
          </a:p>
          <a:p>
            <a:pPr lvl="1"/>
            <a:r>
              <a:rPr lang="en-US" sz="1500" dirty="0" err="1" smtClean="0"/>
              <a:t>Diferencial</a:t>
            </a:r>
            <a:r>
              <a:rPr lang="en-US" sz="1500" dirty="0" smtClean="0"/>
              <a:t> </a:t>
            </a:r>
            <a:r>
              <a:rPr lang="en-US" sz="1500" dirty="0" err="1" smtClean="0"/>
              <a:t>por</a:t>
            </a:r>
            <a:r>
              <a:rPr lang="en-US" sz="1500" dirty="0" smtClean="0"/>
              <a:t> persona</a:t>
            </a:r>
            <a:r>
              <a:rPr lang="en-US" sz="1500" b="1" dirty="0" smtClean="0"/>
              <a:t> = </a:t>
            </a:r>
            <a:r>
              <a:rPr lang="en-US" sz="1500" b="1" dirty="0"/>
              <a:t>$</a:t>
            </a:r>
            <a:r>
              <a:rPr lang="en-US" sz="1500" b="1" dirty="0" smtClean="0"/>
              <a:t>528,2</a:t>
            </a:r>
          </a:p>
          <a:p>
            <a:pPr lvl="1"/>
            <a:r>
              <a:rPr lang="en-US" sz="1500" dirty="0" err="1" smtClean="0"/>
              <a:t>Número</a:t>
            </a:r>
            <a:r>
              <a:rPr lang="en-US" sz="1500" dirty="0" smtClean="0"/>
              <a:t> de </a:t>
            </a:r>
            <a:r>
              <a:rPr lang="en-US" sz="1500" dirty="0" err="1" smtClean="0"/>
              <a:t>envios</a:t>
            </a:r>
            <a:r>
              <a:rPr lang="en-US" sz="1500" dirty="0" smtClean="0"/>
              <a:t> = 32.197</a:t>
            </a:r>
          </a:p>
          <a:p>
            <a:pPr lvl="1"/>
            <a:r>
              <a:rPr lang="fi-FI" sz="1500" b="1" dirty="0" err="1" smtClean="0"/>
              <a:t>Efecto</a:t>
            </a:r>
            <a:r>
              <a:rPr lang="fi-FI" sz="1500" b="1" dirty="0" smtClean="0"/>
              <a:t> </a:t>
            </a:r>
            <a:r>
              <a:rPr lang="fi-FI" sz="1500" b="1" dirty="0" err="1" smtClean="0"/>
              <a:t>total</a:t>
            </a:r>
            <a:r>
              <a:rPr lang="fi-FI" sz="1500" b="1" dirty="0" smtClean="0"/>
              <a:t> = </a:t>
            </a:r>
            <a:r>
              <a:rPr lang="fi-FI" sz="1500" b="1" dirty="0"/>
              <a:t>$</a:t>
            </a:r>
            <a:r>
              <a:rPr lang="fi-FI" sz="1500" b="1" dirty="0" smtClean="0"/>
              <a:t>17.007.315</a:t>
            </a:r>
          </a:p>
          <a:p>
            <a:pPr lvl="1"/>
            <a:r>
              <a:rPr lang="fi-FI" sz="1500" b="1" dirty="0" err="1" smtClean="0"/>
              <a:t>Costo</a:t>
            </a:r>
            <a:r>
              <a:rPr lang="fi-FI" sz="1500" b="1" dirty="0" smtClean="0"/>
              <a:t> de </a:t>
            </a:r>
            <a:r>
              <a:rPr lang="fi-FI" sz="1500" b="1" dirty="0" err="1" smtClean="0"/>
              <a:t>cupones</a:t>
            </a:r>
            <a:r>
              <a:rPr lang="fi-FI" sz="1500" b="1" dirty="0" smtClean="0"/>
              <a:t>: $620.000</a:t>
            </a:r>
            <a:endParaRPr lang="fi-FI" sz="15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99" y="1005316"/>
            <a:ext cx="3512110" cy="255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99" y="3651784"/>
            <a:ext cx="3512110" cy="25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0564" y="660121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252570" y="666384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1376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para </a:t>
            </a:r>
            <a:r>
              <a:rPr lang="en-US" dirty="0" err="1" smtClean="0"/>
              <a:t>clientes</a:t>
            </a:r>
            <a:r>
              <a:rPr lang="en-US" dirty="0" smtClean="0"/>
              <a:t> Santiago </a:t>
            </a:r>
            <a:r>
              <a:rPr lang="en-US" dirty="0" err="1"/>
              <a:t>O</a:t>
            </a:r>
            <a:r>
              <a:rPr lang="en-US" dirty="0" err="1" smtClean="0"/>
              <a:t>riente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35263" y="908720"/>
            <a:ext cx="4838339" cy="2558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500" b="1" dirty="0" err="1" smtClean="0"/>
              <a:t>Efecto</a:t>
            </a:r>
            <a:r>
              <a:rPr lang="fi-FI" sz="1500" b="1" dirty="0" smtClean="0"/>
              <a:t> de </a:t>
            </a:r>
            <a:r>
              <a:rPr lang="fi-FI" sz="1500" b="1" dirty="0" err="1" smtClean="0"/>
              <a:t>Campa</a:t>
            </a:r>
            <a:r>
              <a:rPr lang="en-US" sz="1500" b="1" dirty="0" err="1" smtClean="0"/>
              <a:t>ña</a:t>
            </a:r>
            <a:r>
              <a:rPr lang="en-US" sz="1500" b="1" dirty="0"/>
              <a:t> (</a:t>
            </a:r>
            <a:r>
              <a:rPr lang="en-US" sz="1500" b="1" dirty="0" err="1"/>
              <a:t>Nivel</a:t>
            </a:r>
            <a:r>
              <a:rPr lang="en-US" sz="1500" b="1" dirty="0"/>
              <a:t> Cadena</a:t>
            </a:r>
            <a:r>
              <a:rPr lang="en-US" sz="1500" b="1" dirty="0" smtClean="0"/>
              <a:t>)</a:t>
            </a:r>
          </a:p>
          <a:p>
            <a:pPr lvl="1"/>
            <a:r>
              <a:rPr lang="fi-FI" sz="1500" dirty="0" err="1" smtClean="0"/>
              <a:t>Venta</a:t>
            </a:r>
            <a:r>
              <a:rPr lang="fi-FI" sz="1500" dirty="0" smtClean="0"/>
              <a:t> </a:t>
            </a:r>
            <a:r>
              <a:rPr lang="fi-FI" sz="1500" dirty="0" err="1"/>
              <a:t>promedio</a:t>
            </a:r>
            <a:r>
              <a:rPr lang="fi-FI" sz="1500" dirty="0"/>
              <a:t> </a:t>
            </a:r>
            <a:r>
              <a:rPr lang="fi-FI" sz="1500" dirty="0" err="1"/>
              <a:t>grupo</a:t>
            </a:r>
            <a:r>
              <a:rPr lang="fi-FI" sz="1500" dirty="0"/>
              <a:t> de </a:t>
            </a:r>
            <a:r>
              <a:rPr lang="fi-FI" sz="1500" dirty="0" err="1"/>
              <a:t>tratamiento</a:t>
            </a:r>
            <a:r>
              <a:rPr lang="fi-FI" sz="1500" dirty="0"/>
              <a:t>= $</a:t>
            </a:r>
            <a:r>
              <a:rPr lang="fi-FI" sz="1500" dirty="0" smtClean="0"/>
              <a:t>26.838,37</a:t>
            </a:r>
            <a:endParaRPr lang="fi-FI" sz="1500" dirty="0"/>
          </a:p>
          <a:p>
            <a:pPr lvl="1"/>
            <a:r>
              <a:rPr lang="fi-FI" sz="1500" dirty="0" err="1"/>
              <a:t>Venta</a:t>
            </a:r>
            <a:r>
              <a:rPr lang="fi-FI" sz="1500" dirty="0"/>
              <a:t> </a:t>
            </a:r>
            <a:r>
              <a:rPr lang="fi-FI" sz="1500" dirty="0" err="1"/>
              <a:t>promedio</a:t>
            </a:r>
            <a:r>
              <a:rPr lang="fi-FI" sz="1500" dirty="0"/>
              <a:t> </a:t>
            </a:r>
            <a:r>
              <a:rPr lang="fi-FI" sz="1500" dirty="0" err="1"/>
              <a:t>grupo</a:t>
            </a:r>
            <a:r>
              <a:rPr lang="fi-FI" sz="1500" dirty="0"/>
              <a:t> de </a:t>
            </a:r>
            <a:r>
              <a:rPr lang="fi-FI" sz="1500" dirty="0" err="1"/>
              <a:t>control</a:t>
            </a:r>
            <a:r>
              <a:rPr lang="fi-FI" sz="1500" dirty="0"/>
              <a:t>= $</a:t>
            </a:r>
            <a:r>
              <a:rPr lang="fi-FI" sz="1500" dirty="0" smtClean="0"/>
              <a:t>27.010,74</a:t>
            </a:r>
            <a:endParaRPr lang="en-US" sz="1500" b="1" dirty="0"/>
          </a:p>
          <a:p>
            <a:pPr lvl="1"/>
            <a:r>
              <a:rPr lang="en-US" sz="1500" dirty="0"/>
              <a:t>Test de welch (Valor-p) = </a:t>
            </a:r>
            <a:r>
              <a:rPr lang="fi-FI" sz="1500" dirty="0" smtClean="0"/>
              <a:t>0.8672</a:t>
            </a:r>
            <a:endParaRPr lang="en-US" sz="1500" dirty="0" smtClean="0"/>
          </a:p>
          <a:p>
            <a:pPr lvl="1"/>
            <a:r>
              <a:rPr lang="en-US" sz="1500" dirty="0" err="1" smtClean="0"/>
              <a:t>Diferencial</a:t>
            </a:r>
            <a:r>
              <a:rPr lang="en-US" sz="1500" dirty="0" smtClean="0"/>
              <a:t> </a:t>
            </a:r>
            <a:r>
              <a:rPr lang="en-US" sz="1500" dirty="0" err="1" smtClean="0"/>
              <a:t>por</a:t>
            </a:r>
            <a:r>
              <a:rPr lang="en-US" sz="1500" dirty="0" smtClean="0"/>
              <a:t> persona</a:t>
            </a:r>
            <a:r>
              <a:rPr lang="en-US" sz="1500" b="1" dirty="0" smtClean="0"/>
              <a:t> = 0*</a:t>
            </a:r>
          </a:p>
          <a:p>
            <a:pPr lvl="1"/>
            <a:r>
              <a:rPr lang="en-US" sz="1500" dirty="0" err="1" smtClean="0"/>
              <a:t>Número</a:t>
            </a:r>
            <a:r>
              <a:rPr lang="en-US" sz="1500" dirty="0" smtClean="0"/>
              <a:t> de </a:t>
            </a:r>
            <a:r>
              <a:rPr lang="en-US" sz="1500" dirty="0" err="1" smtClean="0"/>
              <a:t>envios</a:t>
            </a:r>
            <a:r>
              <a:rPr lang="en-US" sz="1500" dirty="0" smtClean="0"/>
              <a:t> = 78.901</a:t>
            </a:r>
          </a:p>
          <a:p>
            <a:pPr lvl="1"/>
            <a:r>
              <a:rPr lang="fi-FI" sz="1500" b="1" dirty="0" err="1" smtClean="0"/>
              <a:t>Efecto</a:t>
            </a:r>
            <a:r>
              <a:rPr lang="fi-FI" sz="1500" b="1" dirty="0" smtClean="0"/>
              <a:t> </a:t>
            </a:r>
            <a:r>
              <a:rPr lang="fi-FI" sz="1500" b="1" dirty="0" err="1" smtClean="0"/>
              <a:t>total</a:t>
            </a:r>
            <a:r>
              <a:rPr lang="fi-FI" sz="1500" b="1" dirty="0" smtClean="0"/>
              <a:t> = </a:t>
            </a:r>
            <a:r>
              <a:rPr lang="en-US" sz="1500" b="1" dirty="0" smtClean="0"/>
              <a:t>0*</a:t>
            </a:r>
          </a:p>
          <a:p>
            <a:pPr marL="0" indent="0">
              <a:buNone/>
            </a:pPr>
            <a:endParaRPr lang="fi-FI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890000" y="2726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35263" y="3655359"/>
            <a:ext cx="5121522" cy="261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500" b="1" dirty="0" err="1" smtClean="0"/>
              <a:t>Efecto</a:t>
            </a:r>
            <a:r>
              <a:rPr lang="fi-FI" sz="1500" b="1" dirty="0" smtClean="0"/>
              <a:t> de </a:t>
            </a:r>
            <a:r>
              <a:rPr lang="fi-FI" sz="1500" b="1" dirty="0" err="1" smtClean="0"/>
              <a:t>Campa</a:t>
            </a:r>
            <a:r>
              <a:rPr lang="en-US" sz="1500" b="1" dirty="0" err="1" smtClean="0"/>
              <a:t>ña</a:t>
            </a:r>
            <a:r>
              <a:rPr lang="en-US" sz="1500" b="1" dirty="0"/>
              <a:t> (</a:t>
            </a:r>
            <a:r>
              <a:rPr lang="en-US" sz="1500" b="1" dirty="0" err="1"/>
              <a:t>Nivel</a:t>
            </a:r>
            <a:r>
              <a:rPr lang="en-US" sz="1500" b="1" dirty="0"/>
              <a:t> </a:t>
            </a:r>
            <a:r>
              <a:rPr lang="en-US" sz="1500" b="1" dirty="0" smtClean="0"/>
              <a:t>Alto Las </a:t>
            </a:r>
            <a:r>
              <a:rPr lang="en-US" sz="1500" b="1" dirty="0" err="1" smtClean="0"/>
              <a:t>Condes</a:t>
            </a:r>
            <a:r>
              <a:rPr lang="en-US" sz="1500" b="1" dirty="0" smtClean="0"/>
              <a:t>)</a:t>
            </a:r>
            <a:endParaRPr lang="en-US" sz="1500" b="1" dirty="0"/>
          </a:p>
          <a:p>
            <a:pPr lvl="1"/>
            <a:r>
              <a:rPr lang="en-US" sz="1500" dirty="0" err="1" smtClean="0"/>
              <a:t>Venta</a:t>
            </a:r>
            <a:r>
              <a:rPr lang="en-US" sz="1500" dirty="0" smtClean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</a:t>
            </a:r>
            <a:r>
              <a:rPr lang="en-US" sz="1500" dirty="0" err="1"/>
              <a:t>tratamiento</a:t>
            </a:r>
            <a:r>
              <a:rPr lang="en-US" sz="1500" dirty="0" smtClean="0"/>
              <a:t>= $</a:t>
            </a:r>
            <a:r>
              <a:rPr lang="en-US" sz="1500" dirty="0"/>
              <a:t>220.7363</a:t>
            </a:r>
          </a:p>
          <a:p>
            <a:pPr lvl="1"/>
            <a:r>
              <a:rPr lang="en-US" sz="1500" dirty="0" err="1"/>
              <a:t>Venta</a:t>
            </a:r>
            <a:r>
              <a:rPr lang="en-US" sz="1500" dirty="0"/>
              <a:t> </a:t>
            </a:r>
            <a:r>
              <a:rPr lang="en-US" sz="1500" dirty="0" err="1"/>
              <a:t>promedio</a:t>
            </a:r>
            <a:r>
              <a:rPr lang="en-US" sz="1500" dirty="0"/>
              <a:t> </a:t>
            </a:r>
            <a:r>
              <a:rPr lang="en-US" sz="1500" dirty="0" err="1"/>
              <a:t>grupo</a:t>
            </a:r>
            <a:r>
              <a:rPr lang="en-US" sz="1500" dirty="0"/>
              <a:t> de control= $219.7701</a:t>
            </a:r>
          </a:p>
          <a:p>
            <a:pPr lvl="1"/>
            <a:r>
              <a:rPr lang="en-US" sz="1500" dirty="0"/>
              <a:t>Test de welch (Valor-p) = </a:t>
            </a:r>
            <a:r>
              <a:rPr lang="en-US" sz="1500" dirty="0" smtClean="0"/>
              <a:t>0.9867</a:t>
            </a:r>
          </a:p>
          <a:p>
            <a:pPr lvl="1"/>
            <a:r>
              <a:rPr lang="en-US" sz="1500" dirty="0" err="1" smtClean="0"/>
              <a:t>Diferencial</a:t>
            </a:r>
            <a:r>
              <a:rPr lang="en-US" sz="1500" dirty="0" smtClean="0"/>
              <a:t> </a:t>
            </a:r>
            <a:r>
              <a:rPr lang="en-US" sz="1500" dirty="0" err="1" smtClean="0"/>
              <a:t>por</a:t>
            </a:r>
            <a:r>
              <a:rPr lang="en-US" sz="1500" dirty="0" smtClean="0"/>
              <a:t> persona</a:t>
            </a:r>
            <a:r>
              <a:rPr lang="en-US" sz="1500" b="1" dirty="0" smtClean="0"/>
              <a:t> = 0*</a:t>
            </a:r>
          </a:p>
          <a:p>
            <a:pPr lvl="1"/>
            <a:r>
              <a:rPr lang="en-US" sz="1500" dirty="0" err="1" smtClean="0"/>
              <a:t>Número</a:t>
            </a:r>
            <a:r>
              <a:rPr lang="en-US" sz="1500" dirty="0" smtClean="0"/>
              <a:t> de </a:t>
            </a:r>
            <a:r>
              <a:rPr lang="en-US" sz="1500" dirty="0" err="1" smtClean="0"/>
              <a:t>envios</a:t>
            </a:r>
            <a:r>
              <a:rPr lang="en-US" sz="1500" dirty="0" smtClean="0"/>
              <a:t> = 78.901</a:t>
            </a:r>
          </a:p>
          <a:p>
            <a:pPr lvl="1"/>
            <a:r>
              <a:rPr lang="fi-FI" sz="1500" b="1" dirty="0" err="1" smtClean="0"/>
              <a:t>Efecto</a:t>
            </a:r>
            <a:r>
              <a:rPr lang="fi-FI" sz="1500" b="1" dirty="0" smtClean="0"/>
              <a:t> </a:t>
            </a:r>
            <a:r>
              <a:rPr lang="fi-FI" sz="1500" b="1" dirty="0" err="1" smtClean="0"/>
              <a:t>total</a:t>
            </a:r>
            <a:r>
              <a:rPr lang="fi-FI" sz="1500" b="1" dirty="0" smtClean="0"/>
              <a:t> = </a:t>
            </a:r>
            <a:r>
              <a:rPr lang="en-US" sz="1500" b="1" dirty="0" smtClean="0"/>
              <a:t>0*</a:t>
            </a:r>
          </a:p>
          <a:p>
            <a:pPr marL="457200" lvl="1" indent="0"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100" dirty="0" smtClean="0"/>
              <a:t>*No </a:t>
            </a:r>
            <a:r>
              <a:rPr lang="en-US" sz="1100" dirty="0" err="1" smtClean="0"/>
              <a:t>es</a:t>
            </a:r>
            <a:r>
              <a:rPr lang="en-US" sz="1100" dirty="0" smtClean="0"/>
              <a:t> </a:t>
            </a:r>
            <a:r>
              <a:rPr lang="en-US" sz="1100" dirty="0" err="1" smtClean="0"/>
              <a:t>estadisticamente</a:t>
            </a:r>
            <a:r>
              <a:rPr lang="en-US" sz="1100" dirty="0" smtClean="0"/>
              <a:t> </a:t>
            </a:r>
            <a:r>
              <a:rPr lang="en-US" sz="1100" dirty="0" err="1" smtClean="0"/>
              <a:t>significativo</a:t>
            </a:r>
            <a:endParaRPr lang="en-US" sz="1100" dirty="0" smtClean="0"/>
          </a:p>
          <a:p>
            <a:pPr marL="0" indent="0">
              <a:buNone/>
            </a:pPr>
            <a:endParaRPr lang="fi-FI" sz="2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99" y="908720"/>
            <a:ext cx="3512109" cy="255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9" y="3655359"/>
            <a:ext cx="3512109" cy="2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dirty="0" smtClean="0"/>
              <a:t> </a:t>
            </a:r>
            <a:r>
              <a:rPr lang="en-US" dirty="0" err="1" smtClean="0"/>
              <a:t>Segmentacion</a:t>
            </a:r>
            <a:r>
              <a:rPr lang="en-US" dirty="0" smtClean="0"/>
              <a:t> E-mails </a:t>
            </a:r>
            <a:r>
              <a:rPr lang="en-US" dirty="0" err="1" smtClean="0"/>
              <a:t>Ripley.com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90000" y="27262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76672"/>
            <a:ext cx="7625349" cy="59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nsonConsulting">
  <a:themeElements>
    <a:clrScheme name="Vison">
      <a:dk1>
        <a:srgbClr val="000000"/>
      </a:dk1>
      <a:lt1>
        <a:srgbClr val="FFFFFF"/>
      </a:lt1>
      <a:dk2>
        <a:srgbClr val="17365D"/>
      </a:dk2>
      <a:lt2>
        <a:srgbClr val="FFFFFF"/>
      </a:lt2>
      <a:accent1>
        <a:srgbClr val="17365D"/>
      </a:accent1>
      <a:accent2>
        <a:srgbClr val="2860A4"/>
      </a:accent2>
      <a:accent3>
        <a:srgbClr val="548DD4"/>
      </a:accent3>
      <a:accent4>
        <a:srgbClr val="BFD4EF"/>
      </a:accent4>
      <a:accent5>
        <a:srgbClr val="DCE8F6"/>
      </a:accent5>
      <a:accent6>
        <a:srgbClr val="D8D8D8"/>
      </a:accent6>
      <a:hlink>
        <a:srgbClr val="000000"/>
      </a:hlink>
      <a:folHlink>
        <a:srgbClr val="000000"/>
      </a:folHlink>
    </a:clrScheme>
    <a:fontScheme name="Vins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noAutofit/>
      </a:bodyPr>
      <a:lstStyle>
        <a:defPPr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insonConsulting" id="{00633005-2A4E-439E-8449-8ED8A0C0953E}" vid="{7E2F0055-9971-43E2-9139-56D989B8E3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VinsonConsulting</Template>
  <TotalTime>2427</TotalTime>
  <Words>657</Words>
  <Application>Microsoft Macintosh PowerPoint</Application>
  <PresentationFormat>On-screen Show (4:3)</PresentationFormat>
  <Paragraphs>217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Arial</vt:lpstr>
      <vt:lpstr>VinsonConsulting</vt:lpstr>
      <vt:lpstr>GANTT PROYECTO UNICA</vt:lpstr>
      <vt:lpstr>CRM</vt:lpstr>
      <vt:lpstr>Campaña CRM: Reapertura Alto Las Condes</vt:lpstr>
      <vt:lpstr>Resultados para clientes Alto Las Condes</vt:lpstr>
      <vt:lpstr>Resultados para clientes Santiago Oriente</vt:lpstr>
      <vt:lpstr>Resultados Segmentacion E-mails Ripley.com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Iniciativa XXXXX</dc:title>
  <dc:creator>Usuario</dc:creator>
  <cp:lastModifiedBy>Roberto Keller</cp:lastModifiedBy>
  <cp:revision>182</cp:revision>
  <dcterms:created xsi:type="dcterms:W3CDTF">2015-01-28T11:37:36Z</dcterms:created>
  <dcterms:modified xsi:type="dcterms:W3CDTF">2015-07-09T18:43:41Z</dcterms:modified>
</cp:coreProperties>
</file>